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59" r:id="rId2"/>
  </p:sldMasterIdLst>
  <p:notesMasterIdLst>
    <p:notesMasterId r:id="rId20"/>
  </p:notesMasterIdLst>
  <p:sldIdLst>
    <p:sldId id="366" r:id="rId3"/>
    <p:sldId id="259" r:id="rId4"/>
    <p:sldId id="336" r:id="rId5"/>
    <p:sldId id="355" r:id="rId6"/>
    <p:sldId id="261" r:id="rId7"/>
    <p:sldId id="262" r:id="rId8"/>
    <p:sldId id="365" r:id="rId9"/>
    <p:sldId id="264" r:id="rId10"/>
    <p:sldId id="265" r:id="rId11"/>
    <p:sldId id="266" r:id="rId12"/>
    <p:sldId id="267" r:id="rId13"/>
    <p:sldId id="268" r:id="rId14"/>
    <p:sldId id="346" r:id="rId15"/>
    <p:sldId id="270" r:id="rId16"/>
    <p:sldId id="347" r:id="rId17"/>
    <p:sldId id="271" r:id="rId18"/>
    <p:sldId id="349" r:id="rId19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60" roundtripDataSignature="AMtx7mjWihYCB7kLaxe9Xi4B2nMsL/i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5893F35-56EE-40CF-A24C-65420D643175}">
  <a:tblStyle styleId="{85893F35-56EE-40CF-A24C-65420D643175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744"/>
  </p:normalViewPr>
  <p:slideViewPr>
    <p:cSldViewPr snapToGrid="0">
      <p:cViewPr varScale="1">
        <p:scale>
          <a:sx n="116" d="100"/>
          <a:sy n="116" d="100"/>
        </p:scale>
        <p:origin x="206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63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61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60" Type="http://customschemas.google.com/relationships/presentationmetadata" Target="meta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6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" name="Google Shape;81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3" name="Google Shape;293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4" name="Google Shape;294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0" name="Google Shape;310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1" name="Google Shape;311;p4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3" name="Google Shape;323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4" name="Google Shape;324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4" name="Google Shape;334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5" name="Google Shape;335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50131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8" name="Google Shape;348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7" name="Google Shape;347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8" name="Google Shape;348;p4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51881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7" name="Google Shape;357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8" name="Google Shape;358;p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0" name="Google Shape;90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" name="Google Shape;91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84990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9" name="Google Shape;199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8" name="Google Shape;198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9" name="Google Shape;199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3064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10A5CB-041B-8241-84E6-3ECC51A83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201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0" name="Google Shape;220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3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2" name="Google Shape;232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3" name="Google Shape;233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910A5CB-041B-8241-84E6-3ECC51A83D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0083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9" name="Google Shape;259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6" name="Google Shape;276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7" name="Google Shape;277;p3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9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9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4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4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4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9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59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5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2682-AA16-C24A-B9C6-E3A4CFD61B6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5/16/21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F988B-E075-BB4E-BDBA-3B846B730D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921403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2682-AA16-C24A-B9C6-E3A4CFD61B6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5/16/21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F988B-E075-BB4E-BDBA-3B846B730D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93702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2682-AA16-C24A-B9C6-E3A4CFD61B6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5/16/21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F988B-E075-BB4E-BDBA-3B846B730D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03585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2682-AA16-C24A-B9C6-E3A4CFD61B6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5/16/21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F988B-E075-BB4E-BDBA-3B846B730D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73974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2682-AA16-C24A-B9C6-E3A4CFD61B6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5/16/21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F988B-E075-BB4E-BDBA-3B846B730D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4570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2682-AA16-C24A-B9C6-E3A4CFD61B6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5/16/21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F988B-E075-BB4E-BDBA-3B846B730D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0301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2682-AA16-C24A-B9C6-E3A4CFD61B6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5/16/21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F988B-E075-BB4E-BDBA-3B846B730D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4031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2682-AA16-C24A-B9C6-E3A4CFD61B6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5/16/21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F988B-E075-BB4E-BDBA-3B846B730D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213753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2682-AA16-C24A-B9C6-E3A4CFD61B6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5/16/21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F988B-E075-BB4E-BDBA-3B846B730D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3732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1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1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5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2682-AA16-C24A-B9C6-E3A4CFD61B6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5/16/21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F988B-E075-BB4E-BDBA-3B846B730D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7021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912682-AA16-C24A-B9C6-E3A4CFD61B6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5/16/21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4F988B-E075-BB4E-BDBA-3B846B730D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2821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0" name="Google Shape;30;p52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1" name="Google Shape;31;p5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53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7" name="Google Shape;37;p53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38" name="Google Shape;38;p53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5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5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5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5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5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5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6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56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5" name="Google Shape;55;p56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6" name="Google Shape;56;p5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7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5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Google Shape;62;p57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3" name="Google Shape;63;p5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58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5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5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4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4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4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912682-AA16-C24A-B9C6-E3A4CFD61B6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5/16/21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F988B-E075-BB4E-BDBA-3B846B730D1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05674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ppliedlinearalgebra.com/blog/for-teachers/linear-algebra-laboratory-exercises/power-blocks-project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D92"/>
        </a:solid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"/>
          <p:cNvSpPr/>
          <p:nvPr/>
        </p:nvSpPr>
        <p:spPr>
          <a:xfrm>
            <a:off x="228600" y="245533"/>
            <a:ext cx="8686800" cy="6400800"/>
          </a:xfrm>
          <a:prstGeom prst="roundRect">
            <a:avLst>
              <a:gd name="adj" fmla="val 456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1"/>
          <p:cNvSpPr txBox="1"/>
          <p:nvPr/>
        </p:nvSpPr>
        <p:spPr>
          <a:xfrm>
            <a:off x="910167" y="1670582"/>
            <a:ext cx="73152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Power Blocks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5" name="Google Shape;85;p1"/>
          <p:cNvCxnSpPr/>
          <p:nvPr/>
        </p:nvCxnSpPr>
        <p:spPr>
          <a:xfrm>
            <a:off x="914400" y="2514600"/>
            <a:ext cx="7315200" cy="0"/>
          </a:xfrm>
          <a:prstGeom prst="straightConnector1">
            <a:avLst/>
          </a:prstGeom>
          <a:noFill/>
          <a:ln w="25400" cap="flat" cmpd="sng">
            <a:solidFill>
              <a:srgbClr val="C41E3A">
                <a:alpha val="37254"/>
              </a:srgbClr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sp>
        <p:nvSpPr>
          <p:cNvPr id="86" name="Google Shape;86;p1"/>
          <p:cNvSpPr txBox="1"/>
          <p:nvPr/>
        </p:nvSpPr>
        <p:spPr>
          <a:xfrm>
            <a:off x="897467" y="2784233"/>
            <a:ext cx="73406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F4D92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Giving Students the Power to Define Their Learning Experience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1"/>
          <p:cNvSpPr txBox="1"/>
          <p:nvPr/>
        </p:nvSpPr>
        <p:spPr>
          <a:xfrm>
            <a:off x="374140" y="5688217"/>
            <a:ext cx="2179874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F4D92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Chris Sakurada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F4D92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Hayden </a:t>
            </a: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F4D92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Seto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F4D92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0F4D92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Jeffrey Anderson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D92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40"/>
          <p:cNvSpPr/>
          <p:nvPr/>
        </p:nvSpPr>
        <p:spPr>
          <a:xfrm>
            <a:off x="2271927" y="257432"/>
            <a:ext cx="6670246" cy="6400800"/>
          </a:xfrm>
          <a:prstGeom prst="roundRect">
            <a:avLst>
              <a:gd name="adj" fmla="val 456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F4D9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97" name="Google Shape;297;p40"/>
          <p:cNvCxnSpPr/>
          <p:nvPr/>
        </p:nvCxnSpPr>
        <p:spPr>
          <a:xfrm rot="10800000" flipH="1">
            <a:off x="2702011" y="952500"/>
            <a:ext cx="5527589" cy="22656"/>
          </a:xfrm>
          <a:prstGeom prst="straightConnector1">
            <a:avLst/>
          </a:prstGeom>
          <a:noFill/>
          <a:ln w="25400" cap="flat" cmpd="sng">
            <a:solidFill>
              <a:srgbClr val="C41E3A">
                <a:alpha val="37254"/>
              </a:srgbClr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sp>
        <p:nvSpPr>
          <p:cNvPr id="299" name="Google Shape;299;p40"/>
          <p:cNvSpPr txBox="1"/>
          <p:nvPr/>
        </p:nvSpPr>
        <p:spPr>
          <a:xfrm>
            <a:off x="201827" y="426308"/>
            <a:ext cx="1827084" cy="4497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Initial Design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Prototype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Materials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Schematic Capture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Milled Assembly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Board Layout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99593"/>
              </a:buClr>
              <a:buSzPts val="1650"/>
              <a:buFont typeface="Calibri"/>
              <a:buNone/>
            </a:pPr>
            <a:r>
              <a:rPr lang="en-US" sz="1650" b="1" i="0" u="none" strike="noStrike" cap="none" dirty="0">
                <a:solidFill>
                  <a:srgbClr val="D99593"/>
                </a:solidFill>
                <a:latin typeface="Calibri"/>
                <a:ea typeface="Calibri"/>
                <a:cs typeface="Calibri"/>
                <a:sym typeface="Calibri"/>
              </a:rPr>
              <a:t>Manufacturing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PCB Assembly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Packaging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Deployment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lnSpc>
                <a:spcPct val="150000"/>
              </a:lnSpc>
              <a:buClr>
                <a:srgbClr val="FFFFFF"/>
              </a:buClr>
              <a:buSzPts val="1600"/>
            </a:pPr>
            <a:r>
              <a:rPr lang="en-US" sz="16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Improved Design</a:t>
            </a:r>
            <a:endParaRPr lang="en-US" dirty="0"/>
          </a:p>
          <a:p>
            <a:pPr lvl="0">
              <a:lnSpc>
                <a:spcPct val="150000"/>
              </a:lnSpc>
              <a:buClr>
                <a:srgbClr val="FFFFFF"/>
              </a:buClr>
              <a:buSzPts val="1600"/>
            </a:pPr>
            <a:r>
              <a:rPr lang="en-US" sz="16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Impact</a:t>
            </a:r>
            <a:endParaRPr lang="en-US" dirty="0"/>
          </a:p>
        </p:txBody>
      </p:sp>
      <p:sp>
        <p:nvSpPr>
          <p:cNvPr id="300" name="Google Shape;300;p40"/>
          <p:cNvSpPr txBox="1"/>
          <p:nvPr/>
        </p:nvSpPr>
        <p:spPr>
          <a:xfrm>
            <a:off x="2702010" y="435378"/>
            <a:ext cx="55275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Manufacturing</a:t>
            </a: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1" name="Google Shape;301;p40" descr="A picture containing text, electronics, circui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10800000">
            <a:off x="3908289" y="3755816"/>
            <a:ext cx="3115023" cy="2336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4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71954" y="1217428"/>
            <a:ext cx="1800238" cy="2043127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40"/>
          <p:cNvSpPr txBox="1"/>
          <p:nvPr/>
        </p:nvSpPr>
        <p:spPr>
          <a:xfrm>
            <a:off x="5971954" y="3273985"/>
            <a:ext cx="1800238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Source: jlcpcb.com/aboutus</a:t>
            </a:r>
            <a:endParaRPr sz="10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304;p40"/>
          <p:cNvSpPr/>
          <p:nvPr/>
        </p:nvSpPr>
        <p:spPr>
          <a:xfrm>
            <a:off x="5426490" y="2115880"/>
            <a:ext cx="416201" cy="246221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p40"/>
          <p:cNvSpPr/>
          <p:nvPr/>
        </p:nvSpPr>
        <p:spPr>
          <a:xfrm rot="10800000">
            <a:off x="7266328" y="5064316"/>
            <a:ext cx="566788" cy="246221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306;p40"/>
          <p:cNvSpPr/>
          <p:nvPr/>
        </p:nvSpPr>
        <p:spPr>
          <a:xfrm>
            <a:off x="7711268" y="3741978"/>
            <a:ext cx="121848" cy="1492752"/>
          </a:xfrm>
          <a:prstGeom prst="rect">
            <a:avLst/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4DFD9B1-9F19-4155-97A1-658CF8F700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797" y="1492278"/>
            <a:ext cx="1904904" cy="182053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D92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1"/>
          <p:cNvSpPr/>
          <p:nvPr/>
        </p:nvSpPr>
        <p:spPr>
          <a:xfrm>
            <a:off x="2271927" y="257432"/>
            <a:ext cx="6670246" cy="6400800"/>
          </a:xfrm>
          <a:prstGeom prst="roundRect">
            <a:avLst>
              <a:gd name="adj" fmla="val 456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F4D9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14" name="Google Shape;314;p41"/>
          <p:cNvCxnSpPr/>
          <p:nvPr/>
        </p:nvCxnSpPr>
        <p:spPr>
          <a:xfrm rot="10800000" flipH="1">
            <a:off x="2702011" y="952500"/>
            <a:ext cx="5527589" cy="22656"/>
          </a:xfrm>
          <a:prstGeom prst="straightConnector1">
            <a:avLst/>
          </a:prstGeom>
          <a:noFill/>
          <a:ln w="25400" cap="flat" cmpd="sng">
            <a:solidFill>
              <a:srgbClr val="C41E3A">
                <a:alpha val="37254"/>
              </a:srgbClr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sp>
        <p:nvSpPr>
          <p:cNvPr id="316" name="Google Shape;316;p41"/>
          <p:cNvSpPr txBox="1"/>
          <p:nvPr/>
        </p:nvSpPr>
        <p:spPr>
          <a:xfrm>
            <a:off x="201827" y="426308"/>
            <a:ext cx="1827084" cy="4497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Initial Design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Prototype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Materials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Schematic Capture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Milled Assembly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Board Layout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Manufacturing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99593"/>
              </a:buClr>
              <a:buSzPts val="1650"/>
              <a:buFont typeface="Calibri"/>
              <a:buNone/>
            </a:pPr>
            <a:r>
              <a:rPr lang="en-US" sz="1650" b="1" i="0" u="none" strike="noStrike" cap="none" dirty="0">
                <a:solidFill>
                  <a:srgbClr val="D99593"/>
                </a:solidFill>
                <a:latin typeface="Calibri"/>
                <a:ea typeface="Calibri"/>
                <a:cs typeface="Calibri"/>
                <a:sym typeface="Calibri"/>
              </a:rPr>
              <a:t>PCB Assembly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Packaging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Deployment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lnSpc>
                <a:spcPct val="150000"/>
              </a:lnSpc>
              <a:buClr>
                <a:srgbClr val="FFFFFF"/>
              </a:buClr>
              <a:buSzPts val="1600"/>
            </a:pPr>
            <a:r>
              <a:rPr lang="en-US" sz="16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Improved Design</a:t>
            </a:r>
            <a:endParaRPr lang="en-US" dirty="0"/>
          </a:p>
          <a:p>
            <a:pPr lvl="0">
              <a:lnSpc>
                <a:spcPct val="150000"/>
              </a:lnSpc>
              <a:buClr>
                <a:srgbClr val="FFFFFF"/>
              </a:buClr>
              <a:buSzPts val="1600"/>
            </a:pPr>
            <a:r>
              <a:rPr lang="en-US" sz="16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Impact</a:t>
            </a:r>
            <a:endParaRPr lang="en-US" dirty="0"/>
          </a:p>
        </p:txBody>
      </p:sp>
      <p:sp>
        <p:nvSpPr>
          <p:cNvPr id="317" name="Google Shape;317;p41"/>
          <p:cNvSpPr txBox="1"/>
          <p:nvPr/>
        </p:nvSpPr>
        <p:spPr>
          <a:xfrm>
            <a:off x="2702010" y="435378"/>
            <a:ext cx="55275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PCB Assembly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8" name="Google Shape;318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76975" y="3616091"/>
            <a:ext cx="2466376" cy="2232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2034906" y="1815063"/>
            <a:ext cx="4609594" cy="3457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41" descr="A picture containing electronics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l="10976" r="16800"/>
          <a:stretch/>
        </p:blipFill>
        <p:spPr>
          <a:xfrm rot="5400000">
            <a:off x="6246987" y="1168852"/>
            <a:ext cx="2326352" cy="2466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D92"/>
        </a:solidFill>
        <a:effectLst/>
      </p:bgPr>
    </p:bg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2"/>
          <p:cNvSpPr/>
          <p:nvPr/>
        </p:nvSpPr>
        <p:spPr>
          <a:xfrm>
            <a:off x="2271927" y="257432"/>
            <a:ext cx="6670246" cy="6400800"/>
          </a:xfrm>
          <a:prstGeom prst="roundRect">
            <a:avLst>
              <a:gd name="adj" fmla="val 456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F4D9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27" name="Google Shape;327;p42"/>
          <p:cNvCxnSpPr/>
          <p:nvPr/>
        </p:nvCxnSpPr>
        <p:spPr>
          <a:xfrm rot="10800000" flipH="1">
            <a:off x="2702011" y="952500"/>
            <a:ext cx="5527589" cy="22656"/>
          </a:xfrm>
          <a:prstGeom prst="straightConnector1">
            <a:avLst/>
          </a:prstGeom>
          <a:noFill/>
          <a:ln w="25400" cap="flat" cmpd="sng">
            <a:solidFill>
              <a:srgbClr val="C41E3A">
                <a:alpha val="37254"/>
              </a:srgbClr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sp>
        <p:nvSpPr>
          <p:cNvPr id="329" name="Google Shape;329;p42"/>
          <p:cNvSpPr txBox="1"/>
          <p:nvPr/>
        </p:nvSpPr>
        <p:spPr>
          <a:xfrm>
            <a:off x="201827" y="426308"/>
            <a:ext cx="1827084" cy="4497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Initial Design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Prototype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Materials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Schematic Capture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Milled Assembly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Board Layout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Manufacturing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PCB Assembly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99593"/>
              </a:buClr>
              <a:buSzPts val="1650"/>
              <a:buFont typeface="Calibri"/>
              <a:buNone/>
            </a:pPr>
            <a:r>
              <a:rPr lang="en-US" sz="1650" b="1" i="0" u="none" strike="noStrike" cap="none" dirty="0">
                <a:solidFill>
                  <a:srgbClr val="D99593"/>
                </a:solidFill>
                <a:latin typeface="Calibri"/>
                <a:ea typeface="Calibri"/>
                <a:cs typeface="Calibri"/>
                <a:sym typeface="Calibri"/>
              </a:rPr>
              <a:t>Packaging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Deployment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lnSpc>
                <a:spcPct val="150000"/>
              </a:lnSpc>
              <a:buClr>
                <a:srgbClr val="FFFFFF"/>
              </a:buClr>
              <a:buSzPts val="1600"/>
            </a:pPr>
            <a:r>
              <a:rPr lang="en-US" sz="16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Improved Design</a:t>
            </a:r>
            <a:endParaRPr lang="en-US" dirty="0"/>
          </a:p>
          <a:p>
            <a:pPr lvl="0">
              <a:lnSpc>
                <a:spcPct val="150000"/>
              </a:lnSpc>
              <a:buClr>
                <a:srgbClr val="FFFFFF"/>
              </a:buClr>
              <a:buSzPts val="1600"/>
            </a:pPr>
            <a:r>
              <a:rPr lang="en-US" sz="16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Impact</a:t>
            </a:r>
            <a:endParaRPr lang="en-US" dirty="0"/>
          </a:p>
        </p:txBody>
      </p:sp>
      <p:sp>
        <p:nvSpPr>
          <p:cNvPr id="330" name="Google Shape;330;p42"/>
          <p:cNvSpPr txBox="1"/>
          <p:nvPr/>
        </p:nvSpPr>
        <p:spPr>
          <a:xfrm>
            <a:off x="2702010" y="435378"/>
            <a:ext cx="55275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Packaging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1" name="Google Shape;331;p42" descr="Hayden_and_Chris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56756" y="1301459"/>
            <a:ext cx="5900588" cy="4704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D92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3"/>
          <p:cNvSpPr/>
          <p:nvPr/>
        </p:nvSpPr>
        <p:spPr>
          <a:xfrm>
            <a:off x="2271927" y="257432"/>
            <a:ext cx="6670246" cy="6400800"/>
          </a:xfrm>
          <a:prstGeom prst="roundRect">
            <a:avLst>
              <a:gd name="adj" fmla="val 456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F4D9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38" name="Google Shape;338;p43"/>
          <p:cNvCxnSpPr/>
          <p:nvPr/>
        </p:nvCxnSpPr>
        <p:spPr>
          <a:xfrm rot="10800000" flipH="1">
            <a:off x="2702011" y="952500"/>
            <a:ext cx="5527589" cy="22656"/>
          </a:xfrm>
          <a:prstGeom prst="straightConnector1">
            <a:avLst/>
          </a:prstGeom>
          <a:noFill/>
          <a:ln w="25400" cap="flat" cmpd="sng">
            <a:solidFill>
              <a:srgbClr val="C41E3A">
                <a:alpha val="37254"/>
              </a:srgbClr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sp>
        <p:nvSpPr>
          <p:cNvPr id="340" name="Google Shape;340;p43"/>
          <p:cNvSpPr txBox="1"/>
          <p:nvPr/>
        </p:nvSpPr>
        <p:spPr>
          <a:xfrm>
            <a:off x="201827" y="426308"/>
            <a:ext cx="1827084" cy="4497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Initial Design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Prototype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Materials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Schematic Capture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Milled Assembly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Board Layout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Manufacturing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PCB Assembly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Packaging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99593"/>
              </a:buClr>
              <a:buSzPts val="1650"/>
              <a:buFont typeface="Calibri"/>
              <a:buNone/>
            </a:pPr>
            <a:r>
              <a:rPr lang="en-US" sz="1650" b="1" i="0" u="none" strike="noStrike" cap="none" dirty="0">
                <a:solidFill>
                  <a:srgbClr val="D99593"/>
                </a:solidFill>
                <a:latin typeface="Calibri"/>
                <a:ea typeface="Calibri"/>
                <a:cs typeface="Calibri"/>
                <a:sym typeface="Calibri"/>
              </a:rPr>
              <a:t>Deployment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Improved Design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Impact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43"/>
          <p:cNvSpPr txBox="1"/>
          <p:nvPr/>
        </p:nvSpPr>
        <p:spPr>
          <a:xfrm>
            <a:off x="2702010" y="435378"/>
            <a:ext cx="55275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Deployment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2" name="Google Shape;342;p43"/>
          <p:cNvSpPr txBox="1"/>
          <p:nvPr/>
        </p:nvSpPr>
        <p:spPr>
          <a:xfrm>
            <a:off x="2702009" y="1020153"/>
            <a:ext cx="5527589" cy="2739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P-Blocks are ready to use: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Voltage Sources</a:t>
            </a: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endParaRPr lang="en-US" sz="18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endParaRPr lang="en-US" sz="1800" b="0" i="0" u="none" strike="noStrike" cap="none" dirty="0">
              <a:solidFill>
                <a:schemeClr val="dk1"/>
              </a:solidFill>
              <a:latin typeface="Calibri"/>
              <a:ea typeface="Arial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endParaRPr lang="en-US" sz="1800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endParaRPr lang="en-US" sz="1800" b="0" i="0" u="none" strike="noStrike" cap="none" dirty="0">
              <a:solidFill>
                <a:schemeClr val="dk1"/>
              </a:solidFill>
              <a:latin typeface="Calibri"/>
              <a:ea typeface="Arial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endParaRPr lang="en-US" sz="18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Current Sources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 descr="VSource.png">
            <a:extLst>
              <a:ext uri="{FF2B5EF4-FFF2-40B4-BE49-F238E27FC236}">
                <a16:creationId xmlns:a16="http://schemas.microsoft.com/office/drawing/2014/main" id="{D08DD794-72B9-CE4D-8F0A-1A8BE85EF9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9327" y="-180773"/>
            <a:ext cx="890104" cy="5308638"/>
          </a:xfrm>
          <a:prstGeom prst="rect">
            <a:avLst/>
          </a:prstGeom>
        </p:spPr>
      </p:pic>
      <p:pic>
        <p:nvPicPr>
          <p:cNvPr id="9" name="Picture 8" descr="Current_Sources.png">
            <a:extLst>
              <a:ext uri="{FF2B5EF4-FFF2-40B4-BE49-F238E27FC236}">
                <a16:creationId xmlns:a16="http://schemas.microsoft.com/office/drawing/2014/main" id="{0A9FA1BA-61D8-3F4A-BC30-03A683EDA0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937956" y="1803661"/>
            <a:ext cx="1212845" cy="543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4353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D92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4"/>
          <p:cNvSpPr/>
          <p:nvPr/>
        </p:nvSpPr>
        <p:spPr>
          <a:xfrm>
            <a:off x="2271927" y="257432"/>
            <a:ext cx="6670246" cy="6400800"/>
          </a:xfrm>
          <a:prstGeom prst="roundRect">
            <a:avLst>
              <a:gd name="adj" fmla="val 456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F4D9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51" name="Google Shape;351;p44"/>
          <p:cNvCxnSpPr/>
          <p:nvPr/>
        </p:nvCxnSpPr>
        <p:spPr>
          <a:xfrm rot="10800000" flipH="1">
            <a:off x="2702011" y="952500"/>
            <a:ext cx="5527589" cy="22656"/>
          </a:xfrm>
          <a:prstGeom prst="straightConnector1">
            <a:avLst/>
          </a:prstGeom>
          <a:noFill/>
          <a:ln w="25400" cap="flat" cmpd="sng">
            <a:solidFill>
              <a:srgbClr val="C41E3A">
                <a:alpha val="37254"/>
              </a:srgbClr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sp>
        <p:nvSpPr>
          <p:cNvPr id="353" name="Google Shape;353;p44"/>
          <p:cNvSpPr txBox="1"/>
          <p:nvPr/>
        </p:nvSpPr>
        <p:spPr>
          <a:xfrm>
            <a:off x="201827" y="426308"/>
            <a:ext cx="1827084" cy="4535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Initial Design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Prototype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Materials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Schematic Capture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Milled Assembly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Board Layout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Manufacturing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PCB Assembly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Packaging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Deployment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99593"/>
              </a:buClr>
              <a:buSzPts val="1650"/>
              <a:buFont typeface="Calibri"/>
              <a:buNone/>
            </a:pPr>
            <a:r>
              <a:rPr lang="en-US" sz="1650" b="1" i="0" u="none" strike="noStrike" cap="none" dirty="0">
                <a:solidFill>
                  <a:srgbClr val="D99593"/>
                </a:solidFill>
                <a:latin typeface="Calibri"/>
                <a:ea typeface="Calibri"/>
                <a:cs typeface="Calibri"/>
                <a:sym typeface="Calibri"/>
              </a:rPr>
              <a:t>Improve Design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Impact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44"/>
          <p:cNvSpPr txBox="1"/>
          <p:nvPr/>
        </p:nvSpPr>
        <p:spPr>
          <a:xfrm>
            <a:off x="2702010" y="435378"/>
            <a:ext cx="5527589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3200"/>
            </a:pP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Improved Design</a:t>
            </a:r>
            <a:endParaRPr lang="en-US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3D553760-22D4-0944-98B2-D6C9710894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05" r="3297"/>
          <a:stretch/>
        </p:blipFill>
        <p:spPr>
          <a:xfrm>
            <a:off x="2642216" y="1117076"/>
            <a:ext cx="5647176" cy="513626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D92"/>
        </a:solidFill>
        <a:effectLst/>
      </p:bgPr>
    </p:bg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44"/>
          <p:cNvSpPr/>
          <p:nvPr/>
        </p:nvSpPr>
        <p:spPr>
          <a:xfrm>
            <a:off x="2271927" y="257432"/>
            <a:ext cx="6670246" cy="6400800"/>
          </a:xfrm>
          <a:prstGeom prst="roundRect">
            <a:avLst>
              <a:gd name="adj" fmla="val 456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F4D9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51" name="Google Shape;351;p44"/>
          <p:cNvCxnSpPr/>
          <p:nvPr/>
        </p:nvCxnSpPr>
        <p:spPr>
          <a:xfrm rot="10800000" flipH="1">
            <a:off x="2702011" y="952500"/>
            <a:ext cx="5527589" cy="22656"/>
          </a:xfrm>
          <a:prstGeom prst="straightConnector1">
            <a:avLst/>
          </a:prstGeom>
          <a:noFill/>
          <a:ln w="25400" cap="flat" cmpd="sng">
            <a:solidFill>
              <a:srgbClr val="C41E3A">
                <a:alpha val="37254"/>
              </a:srgbClr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sp>
        <p:nvSpPr>
          <p:cNvPr id="353" name="Google Shape;353;p44"/>
          <p:cNvSpPr txBox="1"/>
          <p:nvPr/>
        </p:nvSpPr>
        <p:spPr>
          <a:xfrm>
            <a:off x="201827" y="426308"/>
            <a:ext cx="1827084" cy="4535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Initial Design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Prototype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Materials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Schematic Capture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Milled Assembly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Board Layout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Manufacturing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PCB Assembly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Packaging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Deployment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99593"/>
              </a:buClr>
              <a:buSzPts val="1650"/>
              <a:buFont typeface="Calibri"/>
              <a:buNone/>
            </a:pPr>
            <a:r>
              <a:rPr lang="en-US" sz="1650" b="1" i="0" u="none" strike="noStrike" cap="none" dirty="0">
                <a:solidFill>
                  <a:srgbClr val="D99593"/>
                </a:solidFill>
                <a:latin typeface="Calibri"/>
                <a:ea typeface="Calibri"/>
                <a:cs typeface="Calibri"/>
                <a:sym typeface="Calibri"/>
              </a:rPr>
              <a:t>Improve Design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Impact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44"/>
          <p:cNvSpPr txBox="1"/>
          <p:nvPr/>
        </p:nvSpPr>
        <p:spPr>
          <a:xfrm>
            <a:off x="2702010" y="435378"/>
            <a:ext cx="5527589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3200"/>
            </a:pPr>
            <a:r>
              <a:rPr lang="en-US" sz="3200" dirty="0">
                <a:latin typeface="Calibri"/>
                <a:ea typeface="Calibri"/>
                <a:cs typeface="Calibri"/>
                <a:sym typeface="Calibri"/>
              </a:rPr>
              <a:t>Improved Design</a:t>
            </a:r>
            <a:endParaRPr lang="en-US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ACCDEFAF-3B2A-CE40-A5BB-589598927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592" y="2852295"/>
            <a:ext cx="5087006" cy="3669343"/>
          </a:xfrm>
          <a:prstGeom prst="rect">
            <a:avLst/>
          </a:prstGeom>
        </p:spPr>
      </p:pic>
      <p:sp>
        <p:nvSpPr>
          <p:cNvPr id="9" name="Google Shape;342;p43">
            <a:extLst>
              <a:ext uri="{FF2B5EF4-FFF2-40B4-BE49-F238E27FC236}">
                <a16:creationId xmlns:a16="http://schemas.microsoft.com/office/drawing/2014/main" id="{BE9306F6-F4FE-0944-BCFD-E6A1FA589DEE}"/>
              </a:ext>
            </a:extLst>
          </p:cNvPr>
          <p:cNvSpPr txBox="1"/>
          <p:nvPr/>
        </p:nvSpPr>
        <p:spPr>
          <a:xfrm>
            <a:off x="2702009" y="1020153"/>
            <a:ext cx="5527589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Electronics Lab Kit: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Voltage Sources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 Current Sources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Breadboard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Multimeter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Jumper Wires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47053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D92"/>
        </a:solidFill>
        <a:effectLst/>
      </p:bgPr>
    </p:bg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45"/>
          <p:cNvSpPr/>
          <p:nvPr/>
        </p:nvSpPr>
        <p:spPr>
          <a:xfrm>
            <a:off x="2271927" y="228600"/>
            <a:ext cx="6670246" cy="6400800"/>
          </a:xfrm>
          <a:prstGeom prst="roundRect">
            <a:avLst>
              <a:gd name="adj" fmla="val 456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F4D9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61" name="Google Shape;361;p45"/>
          <p:cNvCxnSpPr/>
          <p:nvPr/>
        </p:nvCxnSpPr>
        <p:spPr>
          <a:xfrm rot="10800000" flipH="1">
            <a:off x="2702011" y="952500"/>
            <a:ext cx="5527589" cy="22656"/>
          </a:xfrm>
          <a:prstGeom prst="straightConnector1">
            <a:avLst/>
          </a:prstGeom>
          <a:noFill/>
          <a:ln w="25400" cap="flat" cmpd="sng">
            <a:solidFill>
              <a:srgbClr val="C41E3A">
                <a:alpha val="37254"/>
              </a:srgbClr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sp>
        <p:nvSpPr>
          <p:cNvPr id="363" name="Google Shape;363;p45"/>
          <p:cNvSpPr txBox="1"/>
          <p:nvPr/>
        </p:nvSpPr>
        <p:spPr>
          <a:xfrm>
            <a:off x="201827" y="426308"/>
            <a:ext cx="1827084" cy="4496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Initial Design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Prototype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Materials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Schematic Capture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Milled Assembly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Board Layout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Manufacturing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PCB Assembly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Packaging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Deployment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Improved Design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99593"/>
              </a:buClr>
              <a:buSzPts val="1650"/>
              <a:buFont typeface="Calibri"/>
              <a:buNone/>
            </a:pPr>
            <a:r>
              <a:rPr lang="en-US" sz="1650" b="1" i="0" u="none" strike="noStrike" cap="none" dirty="0">
                <a:solidFill>
                  <a:srgbClr val="D99593"/>
                </a:solidFill>
                <a:latin typeface="Calibri"/>
                <a:ea typeface="Calibri"/>
                <a:cs typeface="Calibri"/>
                <a:sym typeface="Calibri"/>
              </a:rPr>
              <a:t>Impact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45"/>
          <p:cNvSpPr txBox="1"/>
          <p:nvPr/>
        </p:nvSpPr>
        <p:spPr>
          <a:xfrm>
            <a:off x="2702010" y="435378"/>
            <a:ext cx="55275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Impact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7A414523-9A55-F840-A4DF-8152BD101B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3146" y="1492278"/>
            <a:ext cx="6487808" cy="168334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D92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7"/>
          <p:cNvSpPr txBox="1"/>
          <p:nvPr/>
        </p:nvSpPr>
        <p:spPr>
          <a:xfrm>
            <a:off x="982129" y="390380"/>
            <a:ext cx="73152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Applied Mathematical Modeling Process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17"/>
          <p:cNvSpPr/>
          <p:nvPr/>
        </p:nvSpPr>
        <p:spPr>
          <a:xfrm>
            <a:off x="228600" y="228600"/>
            <a:ext cx="8686800" cy="6400800"/>
          </a:xfrm>
          <a:prstGeom prst="roundRect">
            <a:avLst>
              <a:gd name="adj" fmla="val 456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>
              <a:buSzPts val="1800"/>
              <a:defRPr/>
            </a:pPr>
            <a:endParaRPr lang="en-US"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126;p17">
            <a:extLst>
              <a:ext uri="{FF2B5EF4-FFF2-40B4-BE49-F238E27FC236}">
                <a16:creationId xmlns:a16="http://schemas.microsoft.com/office/drawing/2014/main" id="{29138332-F64F-B941-833B-41288F0312D3}"/>
              </a:ext>
            </a:extLst>
          </p:cNvPr>
          <p:cNvSpPr txBox="1"/>
          <p:nvPr/>
        </p:nvSpPr>
        <p:spPr>
          <a:xfrm>
            <a:off x="457198" y="1699056"/>
            <a:ext cx="8229601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buSzPts val="3200"/>
              <a:defRPr/>
            </a:pPr>
            <a:r>
              <a:rPr lang="en-US" sz="2400" dirty="0">
                <a:latin typeface="Calibri"/>
                <a:ea typeface="Calibri"/>
                <a:cs typeface="Calibri"/>
                <a:sym typeface="Calibri"/>
                <a:hlinkClick r:id="rId3"/>
              </a:rPr>
              <a:t>http://</a:t>
            </a:r>
            <a:r>
              <a:rPr lang="en-US" sz="2400" dirty="0" err="1">
                <a:latin typeface="Calibri"/>
                <a:ea typeface="Calibri"/>
                <a:cs typeface="Calibri"/>
                <a:sym typeface="Calibri"/>
                <a:hlinkClick r:id="rId3"/>
              </a:rPr>
              <a:t>www.appliedlinearalgebra.com</a:t>
            </a:r>
            <a:r>
              <a:rPr lang="en-US" sz="2400" dirty="0">
                <a:latin typeface="Calibri"/>
                <a:ea typeface="Calibri"/>
                <a:cs typeface="Calibri"/>
                <a:sym typeface="Calibri"/>
                <a:hlinkClick r:id="rId3"/>
              </a:rPr>
              <a:t>/blog/for-teachers/linear-algebra-laboratory-exercises/power-blocks-project</a:t>
            </a:r>
            <a:endParaRPr lang="en-US" sz="2400" dirty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126;p17">
            <a:extLst>
              <a:ext uri="{FF2B5EF4-FFF2-40B4-BE49-F238E27FC236}">
                <a16:creationId xmlns:a16="http://schemas.microsoft.com/office/drawing/2014/main" id="{1061BCCD-DB90-A545-92F8-3B9D37F232F1}"/>
              </a:ext>
            </a:extLst>
          </p:cNvPr>
          <p:cNvSpPr txBox="1"/>
          <p:nvPr/>
        </p:nvSpPr>
        <p:spPr>
          <a:xfrm>
            <a:off x="1721725" y="390421"/>
            <a:ext cx="570054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  <a:sym typeface="Times New Roman"/>
              </a:rPr>
              <a:t>Power Blocks Support Website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4" name="Google Shape;95;p17">
            <a:extLst>
              <a:ext uri="{FF2B5EF4-FFF2-40B4-BE49-F238E27FC236}">
                <a16:creationId xmlns:a16="http://schemas.microsoft.com/office/drawing/2014/main" id="{DC1B58FD-3A36-4E47-84B7-28823202EDE9}"/>
              </a:ext>
            </a:extLst>
          </p:cNvPr>
          <p:cNvCxnSpPr/>
          <p:nvPr/>
        </p:nvCxnSpPr>
        <p:spPr>
          <a:xfrm>
            <a:off x="914400" y="952500"/>
            <a:ext cx="7315200" cy="0"/>
          </a:xfrm>
          <a:prstGeom prst="straightConnector1">
            <a:avLst/>
          </a:prstGeom>
          <a:noFill/>
          <a:ln w="25400" cap="flat" cmpd="sng">
            <a:solidFill>
              <a:srgbClr val="C41E3A">
                <a:alpha val="37254"/>
              </a:srgbClr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26193260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D92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3"/>
          <p:cNvSpPr/>
          <p:nvPr/>
        </p:nvSpPr>
        <p:spPr>
          <a:xfrm>
            <a:off x="215900" y="228600"/>
            <a:ext cx="8686800" cy="6400800"/>
          </a:xfrm>
          <a:prstGeom prst="roundRect">
            <a:avLst>
              <a:gd name="adj" fmla="val 456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F4D9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2" name="Google Shape;202;p33"/>
          <p:cNvSpPr txBox="1"/>
          <p:nvPr/>
        </p:nvSpPr>
        <p:spPr>
          <a:xfrm>
            <a:off x="706704" y="390380"/>
            <a:ext cx="7730592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Electronics Learning Lab Kits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3" name="Google Shape;203;p33"/>
          <p:cNvCxnSpPr/>
          <p:nvPr/>
        </p:nvCxnSpPr>
        <p:spPr>
          <a:xfrm>
            <a:off x="914400" y="952500"/>
            <a:ext cx="7315200" cy="0"/>
          </a:xfrm>
          <a:prstGeom prst="straightConnector1">
            <a:avLst/>
          </a:prstGeom>
          <a:noFill/>
          <a:ln w="25400" cap="flat" cmpd="sng">
            <a:solidFill>
              <a:srgbClr val="C41E3A">
                <a:alpha val="37254"/>
              </a:srgbClr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sp>
        <p:nvSpPr>
          <p:cNvPr id="204" name="Google Shape;204;p33"/>
          <p:cNvSpPr txBox="1"/>
          <p:nvPr/>
        </p:nvSpPr>
        <p:spPr>
          <a:xfrm>
            <a:off x="6085566" y="6023691"/>
            <a:ext cx="249174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68D109A-1664-C54C-9AB5-292686365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1071202"/>
            <a:ext cx="7315200" cy="527657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D92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3"/>
          <p:cNvSpPr/>
          <p:nvPr/>
        </p:nvSpPr>
        <p:spPr>
          <a:xfrm>
            <a:off x="215900" y="228600"/>
            <a:ext cx="8686800" cy="6400800"/>
          </a:xfrm>
          <a:prstGeom prst="roundRect">
            <a:avLst>
              <a:gd name="adj" fmla="val 456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F4D9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2" name="Google Shape;202;p33"/>
          <p:cNvSpPr txBox="1"/>
          <p:nvPr/>
        </p:nvSpPr>
        <p:spPr>
          <a:xfrm>
            <a:off x="706704" y="390380"/>
            <a:ext cx="7730592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P-Block Project Overview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3" name="Google Shape;203;p33"/>
          <p:cNvCxnSpPr/>
          <p:nvPr/>
        </p:nvCxnSpPr>
        <p:spPr>
          <a:xfrm>
            <a:off x="914400" y="952500"/>
            <a:ext cx="7315200" cy="0"/>
          </a:xfrm>
          <a:prstGeom prst="straightConnector1">
            <a:avLst/>
          </a:prstGeom>
          <a:noFill/>
          <a:ln w="25400" cap="flat" cmpd="sng">
            <a:solidFill>
              <a:srgbClr val="C41E3A">
                <a:alpha val="37254"/>
              </a:srgbClr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sp>
        <p:nvSpPr>
          <p:cNvPr id="204" name="Google Shape;204;p33"/>
          <p:cNvSpPr txBox="1"/>
          <p:nvPr/>
        </p:nvSpPr>
        <p:spPr>
          <a:xfrm>
            <a:off x="6085566" y="6023691"/>
            <a:ext cx="2491740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1D0736C-70C3-C04F-9B5D-CFAF050B34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6" r="3297"/>
          <a:stretch/>
        </p:blipFill>
        <p:spPr>
          <a:xfrm>
            <a:off x="322700" y="1195158"/>
            <a:ext cx="8498600" cy="513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16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271927" y="257432"/>
            <a:ext cx="6670246" cy="6400800"/>
          </a:xfrm>
          <a:prstGeom prst="roundRect">
            <a:avLst>
              <a:gd name="adj" fmla="val 4562"/>
            </a:avLst>
          </a:prstGeom>
          <a:ln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F4D92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 flipV="1">
            <a:off x="2702011" y="952500"/>
            <a:ext cx="5527589" cy="22656"/>
          </a:xfrm>
          <a:prstGeom prst="line">
            <a:avLst/>
          </a:prstGeom>
          <a:ln>
            <a:solidFill>
              <a:srgbClr val="C41E3A">
                <a:alpha val="38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D4C1555-3C36-48C7-82BF-2D02CCC553DE}"/>
              </a:ext>
            </a:extLst>
          </p:cNvPr>
          <p:cNvSpPr txBox="1"/>
          <p:nvPr/>
        </p:nvSpPr>
        <p:spPr>
          <a:xfrm>
            <a:off x="2702010" y="435378"/>
            <a:ext cx="5527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Initial Design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5A121C-9048-49D2-9B8D-C194A8F72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1926" y="1537275"/>
            <a:ext cx="6560797" cy="4095434"/>
          </a:xfrm>
          <a:prstGeom prst="rect">
            <a:avLst/>
          </a:prstGeom>
        </p:spPr>
      </p:pic>
      <p:sp>
        <p:nvSpPr>
          <p:cNvPr id="9" name="Google Shape;214;p34">
            <a:extLst>
              <a:ext uri="{FF2B5EF4-FFF2-40B4-BE49-F238E27FC236}">
                <a16:creationId xmlns:a16="http://schemas.microsoft.com/office/drawing/2014/main" id="{5A73A8F1-C92D-1040-889D-908CDE25DA73}"/>
              </a:ext>
            </a:extLst>
          </p:cNvPr>
          <p:cNvSpPr txBox="1"/>
          <p:nvPr/>
        </p:nvSpPr>
        <p:spPr>
          <a:xfrm>
            <a:off x="201827" y="426308"/>
            <a:ext cx="1827084" cy="4497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50"/>
              <a:buFont typeface="Arial"/>
              <a:buNone/>
              <a:tabLst/>
              <a:defRPr/>
            </a:pPr>
            <a:r>
              <a:rPr kumimoji="0" 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D9959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Initial Design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Prototype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Materials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Schematic Capture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Milled Assembly 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Board Layout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Manufacturing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PCB Assembly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Packaging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Deployment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Improved Design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Impact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9369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D92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5"/>
          <p:cNvSpPr/>
          <p:nvPr/>
        </p:nvSpPr>
        <p:spPr>
          <a:xfrm>
            <a:off x="2271927" y="257432"/>
            <a:ext cx="6670246" cy="6400800"/>
          </a:xfrm>
          <a:prstGeom prst="roundRect">
            <a:avLst>
              <a:gd name="adj" fmla="val 456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F4D9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24" name="Google Shape;224;p35"/>
          <p:cNvCxnSpPr/>
          <p:nvPr/>
        </p:nvCxnSpPr>
        <p:spPr>
          <a:xfrm rot="10800000" flipH="1">
            <a:off x="2702011" y="952500"/>
            <a:ext cx="5527589" cy="22656"/>
          </a:xfrm>
          <a:prstGeom prst="straightConnector1">
            <a:avLst/>
          </a:prstGeom>
          <a:noFill/>
          <a:ln w="25400" cap="flat" cmpd="sng">
            <a:solidFill>
              <a:srgbClr val="C41E3A">
                <a:alpha val="37254"/>
              </a:srgbClr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sp>
        <p:nvSpPr>
          <p:cNvPr id="225" name="Google Shape;225;p35"/>
          <p:cNvSpPr txBox="1"/>
          <p:nvPr/>
        </p:nvSpPr>
        <p:spPr>
          <a:xfrm>
            <a:off x="201827" y="426308"/>
            <a:ext cx="1827084" cy="4497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Initial Design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99593"/>
              </a:buClr>
              <a:buSzPts val="1650"/>
              <a:buFont typeface="Calibri"/>
              <a:buNone/>
            </a:pPr>
            <a:r>
              <a:rPr lang="en-US" sz="1650" b="1" i="0" u="none" strike="noStrike" cap="none" dirty="0">
                <a:solidFill>
                  <a:srgbClr val="D99593"/>
                </a:solidFill>
                <a:latin typeface="Calibri"/>
                <a:ea typeface="Calibri"/>
                <a:cs typeface="Calibri"/>
                <a:sym typeface="Calibri"/>
              </a:rPr>
              <a:t>Prototype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Materials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Schematic Capture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Milled Assembly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Board Layout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Manufacturing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PCB Assembly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Packaging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Deployment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lnSpc>
                <a:spcPct val="150000"/>
              </a:lnSpc>
              <a:buClr>
                <a:srgbClr val="FFFFFF"/>
              </a:buClr>
              <a:buSzPts val="1600"/>
            </a:pPr>
            <a:r>
              <a:rPr lang="en-US" sz="16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Improved Design</a:t>
            </a:r>
            <a:endParaRPr lang="en-US" dirty="0"/>
          </a:p>
          <a:p>
            <a:pPr lvl="0">
              <a:lnSpc>
                <a:spcPct val="150000"/>
              </a:lnSpc>
              <a:buClr>
                <a:srgbClr val="FFFFFF"/>
              </a:buClr>
              <a:buSzPts val="1600"/>
            </a:pPr>
            <a:r>
              <a:rPr lang="en-US" sz="16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Impact</a:t>
            </a:r>
            <a:endParaRPr lang="en-US" dirty="0"/>
          </a:p>
        </p:txBody>
      </p:sp>
      <p:sp>
        <p:nvSpPr>
          <p:cNvPr id="226" name="Google Shape;226;p35"/>
          <p:cNvSpPr txBox="1"/>
          <p:nvPr/>
        </p:nvSpPr>
        <p:spPr>
          <a:xfrm>
            <a:off x="2702010" y="435378"/>
            <a:ext cx="55275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Prototype</a:t>
            </a: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227;p35"/>
          <p:cNvSpPr txBox="1"/>
          <p:nvPr/>
        </p:nvSpPr>
        <p:spPr>
          <a:xfrm>
            <a:off x="2702011" y="1551963"/>
            <a:ext cx="5527589" cy="17543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Decide device requirements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 cost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User friendly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small as possible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Brainstorm Ideas: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8" name="Google Shape;228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23286" y="3324938"/>
            <a:ext cx="4752975" cy="3057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5" descr="Text, lette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5827997" y="1319272"/>
            <a:ext cx="2176245" cy="1720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D92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6"/>
          <p:cNvSpPr/>
          <p:nvPr/>
        </p:nvSpPr>
        <p:spPr>
          <a:xfrm>
            <a:off x="2271927" y="257432"/>
            <a:ext cx="6670246" cy="6400800"/>
          </a:xfrm>
          <a:prstGeom prst="roundRect">
            <a:avLst>
              <a:gd name="adj" fmla="val 456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F4D9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36" name="Google Shape;236;p36"/>
          <p:cNvCxnSpPr/>
          <p:nvPr/>
        </p:nvCxnSpPr>
        <p:spPr>
          <a:xfrm rot="10800000" flipH="1">
            <a:off x="2702011" y="952500"/>
            <a:ext cx="5527589" cy="22656"/>
          </a:xfrm>
          <a:prstGeom prst="straightConnector1">
            <a:avLst/>
          </a:prstGeom>
          <a:noFill/>
          <a:ln w="25400" cap="flat" cmpd="sng">
            <a:solidFill>
              <a:srgbClr val="C41E3A">
                <a:alpha val="37254"/>
              </a:srgbClr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sp>
        <p:nvSpPr>
          <p:cNvPr id="237" name="Google Shape;237;p36"/>
          <p:cNvSpPr txBox="1"/>
          <p:nvPr/>
        </p:nvSpPr>
        <p:spPr>
          <a:xfrm>
            <a:off x="201827" y="426308"/>
            <a:ext cx="1827084" cy="45358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Initial Design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Prototype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99593"/>
              </a:buClr>
              <a:buSzPts val="1650"/>
              <a:buFont typeface="Calibri"/>
              <a:buNone/>
            </a:pPr>
            <a:r>
              <a:rPr lang="en-US" sz="1650" b="1" i="0" u="none" strike="noStrike" cap="none" dirty="0">
                <a:solidFill>
                  <a:srgbClr val="D99593"/>
                </a:solidFill>
                <a:latin typeface="Calibri"/>
                <a:ea typeface="Calibri"/>
                <a:cs typeface="Calibri"/>
                <a:sym typeface="Calibri"/>
              </a:rPr>
              <a:t>Materials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Schematic Capture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Milled Assembly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Board Layout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Manufacturing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PCB Assembly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Packaging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Deployment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lnSpc>
                <a:spcPct val="150000"/>
              </a:lnSpc>
              <a:buClr>
                <a:srgbClr val="FFFFFF"/>
              </a:buClr>
              <a:buSzPts val="1600"/>
            </a:pPr>
            <a:r>
              <a:rPr lang="en-US" sz="16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Improved Design</a:t>
            </a:r>
            <a:endParaRPr lang="en-US" dirty="0"/>
          </a:p>
          <a:p>
            <a:pPr lvl="0">
              <a:lnSpc>
                <a:spcPct val="150000"/>
              </a:lnSpc>
              <a:buClr>
                <a:srgbClr val="FFFFFF"/>
              </a:buClr>
              <a:buSzPts val="1600"/>
            </a:pPr>
            <a:r>
              <a:rPr lang="en-US" sz="16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Impact</a:t>
            </a:r>
            <a:endParaRPr lang="en-US" dirty="0"/>
          </a:p>
        </p:txBody>
      </p:sp>
      <p:sp>
        <p:nvSpPr>
          <p:cNvPr id="238" name="Google Shape;238;p36"/>
          <p:cNvSpPr txBox="1"/>
          <p:nvPr/>
        </p:nvSpPr>
        <p:spPr>
          <a:xfrm>
            <a:off x="2702010" y="435378"/>
            <a:ext cx="55275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Materials</a:t>
            </a: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239;p36"/>
          <p:cNvSpPr txBox="1"/>
          <p:nvPr/>
        </p:nvSpPr>
        <p:spPr>
          <a:xfrm>
            <a:off x="2702011" y="1317072"/>
            <a:ext cx="2864288" cy="147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Component Selection: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Availability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Cost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Schematic Symbol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742950" marR="0" lvl="1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PCB Footprint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40" name="Google Shape;240;p36"/>
          <p:cNvGraphicFramePr/>
          <p:nvPr/>
        </p:nvGraphicFramePr>
        <p:xfrm>
          <a:off x="3143250" y="3365898"/>
          <a:ext cx="4927600" cy="2308885"/>
        </p:xfrm>
        <a:graphic>
          <a:graphicData uri="http://schemas.openxmlformats.org/drawingml/2006/table">
            <a:tbl>
              <a:tblPr>
                <a:noFill/>
                <a:tableStyleId>{85893F35-56EE-40CF-A24C-65420D643175}</a:tableStyleId>
              </a:tblPr>
              <a:tblGrid>
                <a:gridCol w="1231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63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8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Components: 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# of Units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Cost Per Unit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Total Component Cost: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Axial Resistor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150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0.02928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4.38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Axial Resistor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250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0.02144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5.36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Voltage Regulator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150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0.2859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30.89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NPN Transistor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150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0.0884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13.26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Keystone 9V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150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0.94339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141.5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Hammond Enclosure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150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0.58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87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Araldite 2011 epoxy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1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150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150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PCB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150 (75/75)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36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22 AWG Wire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3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14.3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43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Total Cost: 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tc>
                  <a:txBody>
                    <a:bodyPr/>
                    <a:lstStyle/>
                    <a:p>
                      <a:pPr marL="0" marR="0" lvl="0" indent="0" algn="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/>
                        <a:t>511.39</a:t>
                      </a:r>
                      <a:endParaRPr sz="1100" b="0" i="0" u="none" strike="noStrike" cap="non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4775" marR="4775" marT="4775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241" name="Google Shape;241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20715" y="1183241"/>
            <a:ext cx="1788495" cy="2076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D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2271927" y="255864"/>
            <a:ext cx="6670246" cy="6400800"/>
          </a:xfrm>
          <a:prstGeom prst="roundRect">
            <a:avLst>
              <a:gd name="adj" fmla="val 4562"/>
            </a:avLst>
          </a:prstGeom>
          <a:ln>
            <a:noFill/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F4D92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>
          <a:xfrm flipV="1">
            <a:off x="2702011" y="952500"/>
            <a:ext cx="5527589" cy="22656"/>
          </a:xfrm>
          <a:prstGeom prst="line">
            <a:avLst/>
          </a:prstGeom>
          <a:ln>
            <a:solidFill>
              <a:srgbClr val="C41E3A">
                <a:alpha val="38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5D4C1555-3C36-48C7-82BF-2D02CCC553DE}"/>
              </a:ext>
            </a:extLst>
          </p:cNvPr>
          <p:cNvSpPr txBox="1"/>
          <p:nvPr/>
        </p:nvSpPr>
        <p:spPr>
          <a:xfrm>
            <a:off x="2702010" y="435378"/>
            <a:ext cx="55275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Schematic Capture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4EC9CF-F01B-435F-AFC1-1F62EA47B5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0240" y="4120674"/>
            <a:ext cx="2771128" cy="18695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421C93-074F-4C1A-BAEB-42EB180C21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3887" y="1254100"/>
            <a:ext cx="2483535" cy="24909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7AE8EB9-1CF8-41D7-9E0A-DA8A9DB53AEE}"/>
              </a:ext>
            </a:extLst>
          </p:cNvPr>
          <p:cNvSpPr txBox="1"/>
          <p:nvPr/>
        </p:nvSpPr>
        <p:spPr>
          <a:xfrm>
            <a:off x="2702011" y="1537275"/>
            <a:ext cx="1331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Current Source: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5FD3A7C2-B356-43F9-B4C6-D52A4D0311CD}"/>
              </a:ext>
            </a:extLst>
          </p:cNvPr>
          <p:cNvSpPr/>
          <p:nvPr/>
        </p:nvSpPr>
        <p:spPr>
          <a:xfrm>
            <a:off x="5209563" y="3674377"/>
            <a:ext cx="142613" cy="52011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Google Shape;250;p37">
            <a:extLst>
              <a:ext uri="{FF2B5EF4-FFF2-40B4-BE49-F238E27FC236}">
                <a16:creationId xmlns:a16="http://schemas.microsoft.com/office/drawing/2014/main" id="{FC75B33F-90DA-9441-953E-9E9B521F9524}"/>
              </a:ext>
            </a:extLst>
          </p:cNvPr>
          <p:cNvSpPr txBox="1"/>
          <p:nvPr/>
        </p:nvSpPr>
        <p:spPr>
          <a:xfrm>
            <a:off x="201827" y="426308"/>
            <a:ext cx="1827084" cy="4497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Initial Design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Prototype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Materials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99593"/>
              </a:buClr>
              <a:buSzPts val="1650"/>
              <a:buFont typeface="Calibri"/>
              <a:buNone/>
              <a:tabLst/>
              <a:defRPr/>
            </a:pPr>
            <a:r>
              <a:rPr kumimoji="0" lang="en-US" sz="1650" b="1" i="0" u="none" strike="noStrike" kern="1200" cap="none" spc="0" normalizeH="0" baseline="0" noProof="0" dirty="0">
                <a:ln>
                  <a:noFill/>
                </a:ln>
                <a:solidFill>
                  <a:srgbClr val="D99593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Schematic Capture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Milled Assembly 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Board Layout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Manufacturing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PCB Assembly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Packaging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Deployment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Improved Design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Impact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9155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D92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38"/>
          <p:cNvSpPr/>
          <p:nvPr/>
        </p:nvSpPr>
        <p:spPr>
          <a:xfrm>
            <a:off x="2271927" y="257432"/>
            <a:ext cx="6670246" cy="6400800"/>
          </a:xfrm>
          <a:prstGeom prst="roundRect">
            <a:avLst>
              <a:gd name="adj" fmla="val 456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F4D9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62" name="Google Shape;262;p38"/>
          <p:cNvCxnSpPr/>
          <p:nvPr/>
        </p:nvCxnSpPr>
        <p:spPr>
          <a:xfrm rot="10800000" flipH="1">
            <a:off x="2702011" y="952500"/>
            <a:ext cx="5527589" cy="22656"/>
          </a:xfrm>
          <a:prstGeom prst="straightConnector1">
            <a:avLst/>
          </a:prstGeom>
          <a:noFill/>
          <a:ln w="25400" cap="flat" cmpd="sng">
            <a:solidFill>
              <a:srgbClr val="C41E3A">
                <a:alpha val="37254"/>
              </a:srgbClr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sp>
        <p:nvSpPr>
          <p:cNvPr id="264" name="Google Shape;264;p38"/>
          <p:cNvSpPr txBox="1"/>
          <p:nvPr/>
        </p:nvSpPr>
        <p:spPr>
          <a:xfrm>
            <a:off x="201827" y="426308"/>
            <a:ext cx="1827084" cy="4497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Initial Design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Prototype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Materials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Schematic Capture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99593"/>
              </a:buClr>
              <a:buSzPts val="1650"/>
              <a:buFont typeface="Calibri"/>
              <a:buNone/>
            </a:pPr>
            <a:r>
              <a:rPr lang="en-US" sz="1650" b="1" i="0" u="none" strike="noStrike" cap="none" dirty="0">
                <a:solidFill>
                  <a:srgbClr val="D99593"/>
                </a:solidFill>
                <a:latin typeface="Calibri"/>
                <a:ea typeface="Calibri"/>
                <a:cs typeface="Calibri"/>
                <a:sym typeface="Calibri"/>
              </a:rPr>
              <a:t>Milled Assembly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Board Layout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Manufacturing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PCB Assembly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Packaging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Deployment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lnSpc>
                <a:spcPct val="150000"/>
              </a:lnSpc>
              <a:buClr>
                <a:srgbClr val="FFFFFF"/>
              </a:buClr>
              <a:buSzPts val="1600"/>
            </a:pPr>
            <a:r>
              <a:rPr lang="en-US" sz="16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Improved Design</a:t>
            </a:r>
            <a:endParaRPr lang="en-US" dirty="0"/>
          </a:p>
          <a:p>
            <a:pPr lvl="0">
              <a:lnSpc>
                <a:spcPct val="150000"/>
              </a:lnSpc>
              <a:buClr>
                <a:srgbClr val="FFFFFF"/>
              </a:buClr>
              <a:buSzPts val="1600"/>
            </a:pPr>
            <a:r>
              <a:rPr lang="en-US" sz="16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Impact</a:t>
            </a:r>
            <a:endParaRPr lang="en-US" dirty="0"/>
          </a:p>
        </p:txBody>
      </p:sp>
      <p:sp>
        <p:nvSpPr>
          <p:cNvPr id="265" name="Google Shape;265;p38"/>
          <p:cNvSpPr txBox="1"/>
          <p:nvPr/>
        </p:nvSpPr>
        <p:spPr>
          <a:xfrm>
            <a:off x="2702010" y="435378"/>
            <a:ext cx="55275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Milled Assembly</a:t>
            </a:r>
            <a:endParaRPr sz="3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38"/>
          <p:cNvSpPr txBox="1"/>
          <p:nvPr/>
        </p:nvSpPr>
        <p:spPr>
          <a:xfrm>
            <a:off x="2702011" y="1442906"/>
            <a:ext cx="552758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Provides a physical sense of dimension and verify schematic capture is successful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7" name="Google Shape;267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3224547" y="3832894"/>
            <a:ext cx="1706875" cy="2232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8" descr="A picture containing indoor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t="26744" b="37934"/>
          <a:stretch/>
        </p:blipFill>
        <p:spPr>
          <a:xfrm>
            <a:off x="5688952" y="2115718"/>
            <a:ext cx="2240827" cy="1712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8" descr="A picture containing text, computer, display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61576" y="2119134"/>
            <a:ext cx="2232817" cy="1706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38" descr="A picture containing indoor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t="19025" b="20077"/>
          <a:stretch/>
        </p:blipFill>
        <p:spPr>
          <a:xfrm>
            <a:off x="5696961" y="4095865"/>
            <a:ext cx="2232817" cy="1706875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8"/>
          <p:cNvSpPr/>
          <p:nvPr/>
        </p:nvSpPr>
        <p:spPr>
          <a:xfrm>
            <a:off x="5322381" y="3027845"/>
            <a:ext cx="238583" cy="12941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p38"/>
          <p:cNvSpPr/>
          <p:nvPr/>
        </p:nvSpPr>
        <p:spPr>
          <a:xfrm rot="5400000">
            <a:off x="6691084" y="3897586"/>
            <a:ext cx="238583" cy="12941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38"/>
          <p:cNvSpPr/>
          <p:nvPr/>
        </p:nvSpPr>
        <p:spPr>
          <a:xfrm rot="10800000">
            <a:off x="5322381" y="4768764"/>
            <a:ext cx="238583" cy="12941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4D92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9"/>
          <p:cNvSpPr/>
          <p:nvPr/>
        </p:nvSpPr>
        <p:spPr>
          <a:xfrm>
            <a:off x="2271927" y="257432"/>
            <a:ext cx="6670246" cy="6400800"/>
          </a:xfrm>
          <a:prstGeom prst="roundRect">
            <a:avLst>
              <a:gd name="adj" fmla="val 456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0F4D9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80" name="Google Shape;280;p39"/>
          <p:cNvCxnSpPr/>
          <p:nvPr/>
        </p:nvCxnSpPr>
        <p:spPr>
          <a:xfrm rot="10800000" flipH="1">
            <a:off x="2702011" y="952500"/>
            <a:ext cx="5527589" cy="22656"/>
          </a:xfrm>
          <a:prstGeom prst="straightConnector1">
            <a:avLst/>
          </a:prstGeom>
          <a:noFill/>
          <a:ln w="25400" cap="flat" cmpd="sng">
            <a:solidFill>
              <a:srgbClr val="C41E3A">
                <a:alpha val="37254"/>
              </a:srgbClr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4"/>
              </a:srgbClr>
            </a:outerShdw>
          </a:effectLst>
        </p:spPr>
      </p:cxnSp>
      <p:sp>
        <p:nvSpPr>
          <p:cNvPr id="281" name="Google Shape;281;p39"/>
          <p:cNvSpPr txBox="1"/>
          <p:nvPr/>
        </p:nvSpPr>
        <p:spPr>
          <a:xfrm>
            <a:off x="201827" y="426308"/>
            <a:ext cx="1827084" cy="4497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Initial Design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Prototype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Materials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Schematic Capture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Milled Assembly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99593"/>
              </a:buClr>
              <a:buSzPts val="1650"/>
              <a:buFont typeface="Calibri"/>
              <a:buNone/>
            </a:pPr>
            <a:r>
              <a:rPr lang="en-US" sz="1650" b="1" i="0" u="none" strike="noStrike" cap="none" dirty="0">
                <a:solidFill>
                  <a:srgbClr val="D99593"/>
                </a:solidFill>
                <a:latin typeface="Calibri"/>
                <a:ea typeface="Calibri"/>
                <a:cs typeface="Calibri"/>
                <a:sym typeface="Calibri"/>
              </a:rPr>
              <a:t>Board Layout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Manufacturing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PCB Assembly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Packaging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Font typeface="Calibri"/>
              <a:buNone/>
            </a:pPr>
            <a:r>
              <a:rPr lang="en-US" sz="1600" b="0" i="0" u="none" strike="noStrike" cap="none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Deployment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lvl="0">
              <a:lnSpc>
                <a:spcPct val="150000"/>
              </a:lnSpc>
              <a:buClr>
                <a:srgbClr val="FFFFFF"/>
              </a:buClr>
              <a:buSzPts val="1600"/>
            </a:pPr>
            <a:r>
              <a:rPr lang="en-US" sz="16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Improved Design</a:t>
            </a:r>
            <a:endParaRPr lang="en-US" dirty="0"/>
          </a:p>
          <a:p>
            <a:pPr lvl="0">
              <a:lnSpc>
                <a:spcPct val="150000"/>
              </a:lnSpc>
              <a:buClr>
                <a:srgbClr val="FFFFFF"/>
              </a:buClr>
              <a:buSzPts val="1600"/>
            </a:pPr>
            <a:r>
              <a:rPr lang="en-US" sz="16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Impact</a:t>
            </a:r>
            <a:endParaRPr lang="en-US" dirty="0"/>
          </a:p>
        </p:txBody>
      </p:sp>
      <p:sp>
        <p:nvSpPr>
          <p:cNvPr id="282" name="Google Shape;282;p39"/>
          <p:cNvSpPr txBox="1"/>
          <p:nvPr/>
        </p:nvSpPr>
        <p:spPr>
          <a:xfrm>
            <a:off x="2702010" y="435378"/>
            <a:ext cx="55275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</a:pPr>
            <a:r>
              <a:rPr lang="en-US" sz="3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Board Layout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39"/>
          <p:cNvSpPr/>
          <p:nvPr/>
        </p:nvSpPr>
        <p:spPr>
          <a:xfrm>
            <a:off x="5024672" y="2675128"/>
            <a:ext cx="403889" cy="219074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284;p39"/>
          <p:cNvSpPr/>
          <p:nvPr/>
        </p:nvSpPr>
        <p:spPr>
          <a:xfrm>
            <a:off x="7280388" y="3411099"/>
            <a:ext cx="232963" cy="447367"/>
          </a:xfrm>
          <a:prstGeom prst="down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39"/>
          <p:cNvSpPr/>
          <p:nvPr/>
        </p:nvSpPr>
        <p:spPr>
          <a:xfrm rot="10800000">
            <a:off x="5479163" y="4704875"/>
            <a:ext cx="382332" cy="219075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3E7FCD"/>
              </a:gs>
              <a:gs pos="100000">
                <a:srgbClr val="96C0FF"/>
              </a:gs>
            </a:gsLst>
            <a:lin ang="16200000" scaled="0"/>
          </a:gradFill>
          <a:ln w="9525" cap="flat" cmpd="sng">
            <a:solidFill>
              <a:srgbClr val="4A7DBA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509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39"/>
          <p:cNvSpPr txBox="1"/>
          <p:nvPr/>
        </p:nvSpPr>
        <p:spPr>
          <a:xfrm>
            <a:off x="2598560" y="6152225"/>
            <a:ext cx="577938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Source: https://techdocs.altium.com//cn/display/ADOH/Tutorial+-+Getting+Started+with+PCB+Design</a:t>
            </a:r>
            <a:endParaRPr sz="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90C38AC-23D3-490F-A748-606EE99B0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2485" y="3977553"/>
            <a:ext cx="1813478" cy="182053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F7DF4FC-1EFB-4693-9326-FD9EAAFE62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95" y="4013681"/>
            <a:ext cx="1904904" cy="1820538"/>
          </a:xfrm>
          <a:prstGeom prst="rect">
            <a:avLst/>
          </a:prstGeom>
        </p:spPr>
      </p:pic>
      <p:pic>
        <p:nvPicPr>
          <p:cNvPr id="3" name="Picture 2" descr="Diagram, schematic&#10;&#10;Description automatically generated">
            <a:extLst>
              <a:ext uri="{FF2B5EF4-FFF2-40B4-BE49-F238E27FC236}">
                <a16:creationId xmlns:a16="http://schemas.microsoft.com/office/drawing/2014/main" id="{DBE9222A-C1F4-DB43-BBDB-013C97BA2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6763" y="1119487"/>
            <a:ext cx="2489200" cy="2489200"/>
          </a:xfrm>
          <a:prstGeom prst="rect">
            <a:avLst/>
          </a:prstGeom>
        </p:spPr>
      </p:pic>
      <p:pic>
        <p:nvPicPr>
          <p:cNvPr id="5" name="Picture 4" descr="Diagram, schematic&#10;&#10;Description automatically generated">
            <a:extLst>
              <a:ext uri="{FF2B5EF4-FFF2-40B4-BE49-F238E27FC236}">
                <a16:creationId xmlns:a16="http://schemas.microsoft.com/office/drawing/2014/main" id="{AF92A1D7-3BEA-614A-90A8-B591F75580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70328" y="1532644"/>
            <a:ext cx="2768600" cy="18669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532</TotalTime>
  <Words>478</Words>
  <Application>Microsoft Macintosh PowerPoint</Application>
  <PresentationFormat>On-screen Show (4:3)</PresentationFormat>
  <Paragraphs>268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Calibri</vt:lpstr>
      <vt:lpstr>Arial</vt:lpstr>
      <vt:lpstr>Times New Roman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Anderson</dc:creator>
  <cp:lastModifiedBy>Jeff Anderson</cp:lastModifiedBy>
  <cp:revision>38</cp:revision>
  <cp:lastPrinted>2021-05-16T06:12:29Z</cp:lastPrinted>
  <dcterms:created xsi:type="dcterms:W3CDTF">2012-10-24T16:49:45Z</dcterms:created>
  <dcterms:modified xsi:type="dcterms:W3CDTF">2021-05-17T01:20:36Z</dcterms:modified>
</cp:coreProperties>
</file>